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8" r:id="rId4"/>
    <p:sldId id="259" r:id="rId5"/>
    <p:sldId id="261" r:id="rId6"/>
    <p:sldId id="260" r:id="rId7"/>
    <p:sldId id="257" r:id="rId8"/>
    <p:sldId id="273" r:id="rId9"/>
    <p:sldId id="263" r:id="rId10"/>
    <p:sldId id="284" r:id="rId11"/>
    <p:sldId id="272" r:id="rId12"/>
    <p:sldId id="287" r:id="rId13"/>
    <p:sldId id="262" r:id="rId14"/>
    <p:sldId id="265" r:id="rId15"/>
    <p:sldId id="291" r:id="rId16"/>
    <p:sldId id="271" r:id="rId17"/>
    <p:sldId id="270" r:id="rId18"/>
    <p:sldId id="269" r:id="rId19"/>
    <p:sldId id="274" r:id="rId20"/>
    <p:sldId id="289" r:id="rId21"/>
    <p:sldId id="290" r:id="rId22"/>
    <p:sldId id="268" r:id="rId23"/>
    <p:sldId id="267" r:id="rId24"/>
    <p:sldId id="266" r:id="rId25"/>
    <p:sldId id="277" r:id="rId26"/>
    <p:sldId id="288" r:id="rId27"/>
    <p:sldId id="285" r:id="rId28"/>
    <p:sldId id="276" r:id="rId29"/>
    <p:sldId id="281" r:id="rId30"/>
    <p:sldId id="275" r:id="rId31"/>
    <p:sldId id="280" r:id="rId32"/>
    <p:sldId id="279" r:id="rId33"/>
    <p:sldId id="28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CBF9-46D8-449F-B29F-B45ACF7743B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60E-594D-4519-8092-6579A3BE5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CBF9-46D8-449F-B29F-B45ACF7743B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60E-594D-4519-8092-6579A3BE5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7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CBF9-46D8-449F-B29F-B45ACF7743B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60E-594D-4519-8092-6579A3BE5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4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CBF9-46D8-449F-B29F-B45ACF7743B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60E-594D-4519-8092-6579A3BE5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93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CBF9-46D8-449F-B29F-B45ACF7743B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60E-594D-4519-8092-6579A3BE5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36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CBF9-46D8-449F-B29F-B45ACF7743B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60E-594D-4519-8092-6579A3BE5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7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CBF9-46D8-449F-B29F-B45ACF7743B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60E-594D-4519-8092-6579A3BE5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2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CBF9-46D8-449F-B29F-B45ACF7743B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60E-594D-4519-8092-6579A3BE5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CBF9-46D8-449F-B29F-B45ACF7743B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60E-594D-4519-8092-6579A3BE5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0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CBF9-46D8-449F-B29F-B45ACF7743B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60E-594D-4519-8092-6579A3BE5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7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CBF9-46D8-449F-B29F-B45ACF7743B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60E-594D-4519-8092-6579A3BE5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3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0CBF9-46D8-449F-B29F-B45ACF7743B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7B60E-594D-4519-8092-6579A3BE5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7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2718ldwx_8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 smtClean="0"/>
              <a:t>UROLITHIASIS</a:t>
            </a:r>
            <a:endParaRPr lang="en-US" sz="9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Murtadha</a:t>
            </a:r>
            <a:r>
              <a:rPr lang="en-US" dirty="0" smtClean="0"/>
              <a:t> </a:t>
            </a:r>
            <a:r>
              <a:rPr lang="en-US" dirty="0" err="1" smtClean="0"/>
              <a:t>Almusafer</a:t>
            </a:r>
            <a:endParaRPr lang="en-US" dirty="0" smtClean="0"/>
          </a:p>
          <a:p>
            <a:r>
              <a:rPr lang="en-US" dirty="0" smtClean="0"/>
              <a:t>Professor &amp; Consultant </a:t>
            </a:r>
            <a:r>
              <a:rPr lang="en-US" smtClean="0"/>
              <a:t>of Urology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00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scan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63" y="365125"/>
            <a:ext cx="5970037" cy="6184965"/>
          </a:xfrm>
        </p:spPr>
      </p:pic>
    </p:spTree>
    <p:extLst>
      <p:ext uri="{BB962C8B-B14F-4D97-AF65-F5344CB8AC3E}">
        <p14:creationId xmlns:p14="http://schemas.microsoft.com/office/powerpoint/2010/main" val="99469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55" y="365125"/>
            <a:ext cx="10971245" cy="1325563"/>
          </a:xfrm>
        </p:spPr>
        <p:txBody>
          <a:bodyPr/>
          <a:lstStyle/>
          <a:p>
            <a:r>
              <a:rPr lang="en-US" b="1" dirty="0" smtClean="0"/>
              <a:t>Treatment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240" y="1362269"/>
            <a:ext cx="12184225" cy="6578180"/>
          </a:xfrm>
        </p:spPr>
        <p:txBody>
          <a:bodyPr>
            <a:normAutofit/>
          </a:bodyPr>
          <a:lstStyle/>
          <a:p>
            <a:r>
              <a:rPr lang="en-US" dirty="0" smtClean="0"/>
              <a:t>Medical Expulsive</a:t>
            </a:r>
          </a:p>
          <a:p>
            <a:pPr marL="0" indent="0">
              <a:buNone/>
            </a:pPr>
            <a:r>
              <a:rPr lang="en-US" dirty="0" smtClean="0"/>
              <a:t> Therapy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What are the </a:t>
            </a:r>
          </a:p>
          <a:p>
            <a:pPr marL="0" indent="0">
              <a:buNone/>
            </a:pPr>
            <a:r>
              <a:rPr lang="en-US" dirty="0" smtClean="0"/>
              <a:t>Anatomical narrowing </a:t>
            </a:r>
          </a:p>
          <a:p>
            <a:pPr marL="0" indent="0">
              <a:buNone/>
            </a:pPr>
            <a:r>
              <a:rPr lang="en-US" dirty="0" smtClean="0"/>
              <a:t>of the ureter 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Surgical Treatment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482" y="1027906"/>
            <a:ext cx="4525346" cy="5083645"/>
          </a:xfrm>
          <a:prstGeom prst="rect">
            <a:avLst/>
          </a:prstGeom>
        </p:spPr>
      </p:pic>
      <p:pic>
        <p:nvPicPr>
          <p:cNvPr id="2050" name="Picture 2" descr="Ureter – Earth's 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43" y="1027907"/>
            <a:ext cx="3778898" cy="508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9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321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FURS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8269" y="1380931"/>
            <a:ext cx="3949506" cy="4824024"/>
          </a:xfrm>
        </p:spPr>
      </p:pic>
    </p:spTree>
    <p:extLst>
      <p:ext uri="{BB962C8B-B14F-4D97-AF65-F5344CB8AC3E}">
        <p14:creationId xmlns:p14="http://schemas.microsoft.com/office/powerpoint/2010/main" val="334508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sz="3600" b="1" dirty="0" smtClean="0"/>
              <a:t>The </a:t>
            </a:r>
            <a:r>
              <a:rPr lang="en-US" sz="3600" b="1" dirty="0"/>
              <a:t>same patient </a:t>
            </a:r>
            <a:r>
              <a:rPr lang="en-US" sz="3600" b="1" dirty="0" smtClean="0"/>
              <a:t>has</a:t>
            </a:r>
          </a:p>
          <a:p>
            <a:pPr marL="0" indent="0">
              <a:buNone/>
            </a:pPr>
            <a:r>
              <a:rPr lang="en-US" sz="3600" b="1" dirty="0" smtClean="0"/>
              <a:t> </a:t>
            </a:r>
            <a:r>
              <a:rPr lang="en-US" sz="3600" b="1" dirty="0"/>
              <a:t>fever &amp; </a:t>
            </a:r>
            <a:r>
              <a:rPr lang="en-US" sz="3600" b="1" dirty="0" smtClean="0"/>
              <a:t>rigor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b="1" dirty="0" smtClean="0"/>
          </a:p>
          <a:p>
            <a:r>
              <a:rPr lang="en-US" dirty="0" smtClean="0"/>
              <a:t>What is your prompt diagnosis ?</a:t>
            </a:r>
            <a:endParaRPr lang="en-US" dirty="0"/>
          </a:p>
          <a:p>
            <a:r>
              <a:rPr lang="en-US" dirty="0"/>
              <a:t>How can be managed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347" y="365125"/>
            <a:ext cx="4982546" cy="612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0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8" y="365125"/>
            <a:ext cx="3097762" cy="1325563"/>
          </a:xfrm>
        </p:spPr>
        <p:txBody>
          <a:bodyPr>
            <a:noAutofit/>
          </a:bodyPr>
          <a:lstStyle/>
          <a:p>
            <a:r>
              <a:rPr lang="en-US" sz="3200" b="1" dirty="0"/>
              <a:t>Double J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Stent </a:t>
            </a:r>
            <a:br>
              <a:rPr lang="en-US" sz="3200" b="1" dirty="0" smtClean="0"/>
            </a:br>
            <a:r>
              <a:rPr lang="en-US" sz="3200" b="1" dirty="0" smtClean="0"/>
              <a:t>(</a:t>
            </a:r>
            <a:r>
              <a:rPr lang="en-US" sz="3200" b="1" dirty="0"/>
              <a:t>JJ stent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446" y="365125"/>
            <a:ext cx="4900762" cy="614017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919" y="365125"/>
            <a:ext cx="4488024" cy="614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7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Complications of DJ Stents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b="1" dirty="0" smtClean="0"/>
              <a:t>Varied from : </a:t>
            </a:r>
          </a:p>
          <a:p>
            <a:pPr marL="0" indent="0">
              <a:buNone/>
            </a:pPr>
            <a:r>
              <a:rPr lang="en-US" b="1" dirty="0"/>
              <a:t> M</a:t>
            </a:r>
            <a:r>
              <a:rPr lang="en-US" b="1" dirty="0" smtClean="0"/>
              <a:t>inor such </a:t>
            </a:r>
            <a:r>
              <a:rPr lang="en-US" b="1" dirty="0"/>
              <a:t>as hematuria, dysuria, </a:t>
            </a:r>
            <a:r>
              <a:rPr lang="en-US" b="1" dirty="0" smtClean="0"/>
              <a:t>frequency (bladder irritation), </a:t>
            </a:r>
            <a:r>
              <a:rPr lang="en-US" b="1" dirty="0"/>
              <a:t>flank and suprapubic pain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to </a:t>
            </a:r>
          </a:p>
          <a:p>
            <a:pPr marL="0" indent="0">
              <a:buNone/>
            </a:pPr>
            <a:r>
              <a:rPr lang="en-US" b="1" dirty="0"/>
              <a:t> M</a:t>
            </a:r>
            <a:r>
              <a:rPr lang="en-US" b="1" dirty="0" smtClean="0"/>
              <a:t>ajor </a:t>
            </a:r>
            <a:r>
              <a:rPr lang="en-US" b="1" dirty="0"/>
              <a:t>complications such </a:t>
            </a:r>
            <a:r>
              <a:rPr lang="en-US" b="1" dirty="0" smtClean="0"/>
              <a:t>as:</a:t>
            </a:r>
          </a:p>
          <a:p>
            <a:pPr marL="0" indent="0">
              <a:buNone/>
            </a:pPr>
            <a:r>
              <a:rPr lang="en-US" b="1" dirty="0" err="1" smtClean="0"/>
              <a:t>vesico</a:t>
            </a:r>
            <a:r>
              <a:rPr lang="en-US" b="1" dirty="0" smtClean="0"/>
              <a:t>-ureteric </a:t>
            </a:r>
            <a:r>
              <a:rPr lang="en-US" b="1" dirty="0"/>
              <a:t>reflux, </a:t>
            </a:r>
            <a:r>
              <a:rPr lang="en-US" b="1" dirty="0" smtClean="0"/>
              <a:t>upward &amp; downward migration</a:t>
            </a:r>
            <a:r>
              <a:rPr lang="en-US" b="1" dirty="0"/>
              <a:t>, </a:t>
            </a:r>
            <a:r>
              <a:rPr lang="en-US" b="1" dirty="0" smtClean="0"/>
              <a:t>encrustation &amp; stone formation, </a:t>
            </a:r>
            <a:r>
              <a:rPr lang="en-US" b="1" dirty="0"/>
              <a:t>urinary </a:t>
            </a:r>
            <a:r>
              <a:rPr lang="en-US" b="1" dirty="0" smtClean="0"/>
              <a:t>infection,&amp; stent necrosis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188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Complications of stents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85" y="1539551"/>
            <a:ext cx="3575076" cy="47307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396" y="1539551"/>
            <a:ext cx="3676261" cy="473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7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sz="3600" b="1" dirty="0" smtClean="0"/>
              <a:t>The </a:t>
            </a:r>
            <a:r>
              <a:rPr lang="en-US" sz="3600" b="1" dirty="0"/>
              <a:t>patient had a history of right-sided nephrectomy</a:t>
            </a:r>
          </a:p>
          <a:p>
            <a:r>
              <a:rPr lang="en-US" dirty="0"/>
              <a:t>What is the dangerous thing you should search for?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25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Another patient has a suspicion of right-sided renal </a:t>
            </a:r>
            <a:r>
              <a:rPr lang="en-US" sz="3200" b="1" dirty="0" smtClean="0"/>
              <a:t>stone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/>
              <a:t>can this patient be presented with?</a:t>
            </a:r>
          </a:p>
          <a:p>
            <a:r>
              <a:rPr lang="en-US" dirty="0"/>
              <a:t>How can be treated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History, Physical Exam., Investigations, &amp; Imaging</a:t>
            </a:r>
          </a:p>
          <a:p>
            <a:pPr marL="0" indent="0">
              <a:buNone/>
            </a:pPr>
            <a:r>
              <a:rPr lang="en-US" b="1" dirty="0" smtClean="0"/>
              <a:t>Treatment options 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8738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KUB</a:t>
            </a:r>
            <a:endParaRPr lang="en-US" b="1" dirty="0"/>
          </a:p>
        </p:txBody>
      </p:sp>
      <p:pic>
        <p:nvPicPr>
          <p:cNvPr id="3076" name="Picture 4" descr="A KUB X-ray showing a 2X3 cm stone in the right upper quadrant. 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788" y="365125"/>
            <a:ext cx="5402424" cy="6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87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Anatomical points</a:t>
            </a:r>
            <a:endParaRPr lang="en-US" sz="4000" b="1" dirty="0"/>
          </a:p>
        </p:txBody>
      </p:sp>
      <p:pic>
        <p:nvPicPr>
          <p:cNvPr id="1026" name="Picture 2" descr="Uret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94" y="186613"/>
            <a:ext cx="5728996" cy="62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4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069"/>
          </a:xfrm>
        </p:spPr>
        <p:txBody>
          <a:bodyPr/>
          <a:lstStyle/>
          <a:p>
            <a:pPr algn="ctr"/>
            <a:r>
              <a:rPr lang="en-US" b="1" dirty="0" smtClean="0"/>
              <a:t>Staghorn Stone on KUB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6018" y="1221202"/>
            <a:ext cx="3616496" cy="5636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953" y="1249194"/>
            <a:ext cx="3867065" cy="5608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86" y="1249194"/>
            <a:ext cx="4229467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037" y="1007706"/>
            <a:ext cx="10170368" cy="56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8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02" y="365125"/>
            <a:ext cx="11017898" cy="1165201"/>
          </a:xfrm>
        </p:spPr>
        <p:txBody>
          <a:bodyPr/>
          <a:lstStyle/>
          <a:p>
            <a:r>
              <a:rPr lang="en-US" b="1" dirty="0" smtClean="0"/>
              <a:t>Imaging: Ultrasonography</a:t>
            </a:r>
            <a:endParaRPr lang="en-US" b="1" dirty="0"/>
          </a:p>
        </p:txBody>
      </p:sp>
      <p:pic>
        <p:nvPicPr>
          <p:cNvPr id="1026" name="Picture 2" descr="Renal stone | Radiology Case | Radiopaedia.or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6" y="1530326"/>
            <a:ext cx="6092890" cy="468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reteral stones | Our Greatest Wealth Is Heal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96" y="1483673"/>
            <a:ext cx="5878286" cy="47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79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0" y="83977"/>
            <a:ext cx="2752530" cy="933061"/>
          </a:xfrm>
        </p:spPr>
        <p:txBody>
          <a:bodyPr>
            <a:normAutofit/>
          </a:bodyPr>
          <a:lstStyle/>
          <a:p>
            <a:r>
              <a:rPr lang="en-US" b="1" dirty="0" smtClean="0"/>
              <a:t>CT SCAN</a:t>
            </a:r>
            <a:endParaRPr lang="en-US" b="1" dirty="0"/>
          </a:p>
        </p:txBody>
      </p:sp>
      <p:pic>
        <p:nvPicPr>
          <p:cNvPr id="4" name="Picture 6" descr="Your Radiologist Explains: Computed Tomography (CT) of the Kidney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538" y="755779"/>
            <a:ext cx="4814597" cy="606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033" y="755779"/>
            <a:ext cx="5047861" cy="606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7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A </a:t>
            </a:r>
            <a:r>
              <a:rPr lang="en-US" sz="3200" b="1" dirty="0" smtClean="0"/>
              <a:t>patient </a:t>
            </a:r>
            <a:r>
              <a:rPr lang="en-US" sz="3200" b="1" dirty="0"/>
              <a:t>had a history of bariatric surgery </a:t>
            </a:r>
            <a:r>
              <a:rPr lang="en-US" sz="3200" b="1" dirty="0" smtClean="0"/>
              <a:t>1-year </a:t>
            </a:r>
            <a:r>
              <a:rPr lang="en-US" sz="3200" b="1" dirty="0"/>
              <a:t>ago</a:t>
            </a:r>
            <a:br>
              <a:rPr lang="en-US" sz="3200" b="1" dirty="0"/>
            </a:br>
            <a:r>
              <a:rPr lang="en-US" sz="3200" b="1" dirty="0"/>
              <a:t>What are the causes of developing renal stones?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commonest stone type, and why? </a:t>
            </a:r>
          </a:p>
          <a:p>
            <a:r>
              <a:rPr lang="en-US" dirty="0" smtClean="0"/>
              <a:t>Illustrate the changes responsible for stone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46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PCNL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b="1" dirty="0" smtClean="0"/>
              <a:t>The </a:t>
            </a:r>
            <a:r>
              <a:rPr lang="en-US" b="1" dirty="0"/>
              <a:t>same patient underwent </a:t>
            </a:r>
            <a:r>
              <a:rPr lang="en-US" b="1" dirty="0" smtClean="0"/>
              <a:t>PNL </a:t>
            </a:r>
          </a:p>
          <a:p>
            <a:pPr marL="0" indent="0">
              <a:buNone/>
            </a:pPr>
            <a:r>
              <a:rPr lang="en-US" b="1" dirty="0" smtClean="0"/>
              <a:t>(Percutaneous </a:t>
            </a:r>
            <a:r>
              <a:rPr lang="en-US" b="1" dirty="0" err="1" smtClean="0"/>
              <a:t>Nephrolithotomy</a:t>
            </a:r>
            <a:r>
              <a:rPr lang="en-US" b="1" dirty="0" smtClean="0"/>
              <a:t>) </a:t>
            </a:r>
          </a:p>
          <a:p>
            <a:pPr marL="0" indent="0">
              <a:buNone/>
            </a:pPr>
            <a:r>
              <a:rPr lang="en-US" b="1" dirty="0" smtClean="0"/>
              <a:t>for </a:t>
            </a:r>
            <a:r>
              <a:rPr lang="en-US" b="1" dirty="0"/>
              <a:t>his stone.</a:t>
            </a:r>
          </a:p>
          <a:p>
            <a:r>
              <a:rPr lang="en-US" dirty="0"/>
              <a:t>How you can follow the patient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in </a:t>
            </a:r>
            <a:r>
              <a:rPr lang="en-US" dirty="0"/>
              <a:t>the ward? </a:t>
            </a:r>
          </a:p>
          <a:p>
            <a:r>
              <a:rPr lang="en-US" dirty="0"/>
              <a:t>What possible complications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might </a:t>
            </a:r>
            <a:r>
              <a:rPr lang="en-US" dirty="0"/>
              <a:t>occur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are the contraindications</a:t>
            </a:r>
          </a:p>
          <a:p>
            <a:pPr marL="0" indent="0">
              <a:buNone/>
            </a:pPr>
            <a:r>
              <a:rPr lang="en-US" dirty="0" smtClean="0"/>
              <a:t>  for PNL ?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699" y="1690688"/>
            <a:ext cx="6176864" cy="47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4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PCNL</a:t>
            </a:r>
            <a:endParaRPr lang="en-US" dirty="0"/>
          </a:p>
        </p:txBody>
      </p:sp>
      <p:pic>
        <p:nvPicPr>
          <p:cNvPr id="4" name="Q2718ldwx_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61861" y="1819469"/>
            <a:ext cx="6298163" cy="420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Complications of PCNL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b="1" dirty="0"/>
              <a:t>P</a:t>
            </a:r>
            <a:r>
              <a:rPr lang="en-US" sz="2600" b="1" dirty="0" smtClean="0"/>
              <a:t>ercutaneous</a:t>
            </a:r>
            <a:r>
              <a:rPr lang="en-US" sz="2600" b="1" dirty="0"/>
              <a:t> </a:t>
            </a:r>
            <a:r>
              <a:rPr lang="en-US" sz="2600" b="1" dirty="0" err="1"/>
              <a:t>nephrolithotomy</a:t>
            </a:r>
            <a:r>
              <a:rPr lang="en-US" sz="2600" b="1" dirty="0"/>
              <a:t> (PCNL) can lead to several </a:t>
            </a:r>
            <a:r>
              <a:rPr lang="en-US" sz="2600" b="1" dirty="0" smtClean="0"/>
              <a:t>complications</a:t>
            </a:r>
            <a:r>
              <a:rPr lang="en-US" sz="2600" b="1" dirty="0"/>
              <a:t>, </a:t>
            </a:r>
            <a:r>
              <a:rPr lang="en-US" sz="2600" b="1" dirty="0" smtClean="0"/>
              <a:t>including:</a:t>
            </a:r>
            <a:r>
              <a:rPr lang="en-US" sz="2600" b="1" dirty="0"/>
              <a:t> </a:t>
            </a:r>
            <a:endParaRPr lang="en-US" sz="2600" b="1" dirty="0" smtClean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 smtClean="0"/>
              <a:t>H</a:t>
            </a:r>
            <a:r>
              <a:rPr lang="en-US" b="1" dirty="0" smtClean="0"/>
              <a:t>emorrhage</a:t>
            </a:r>
            <a:r>
              <a:rPr lang="en-US" b="1" dirty="0"/>
              <a:t> 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infection</a:t>
            </a:r>
            <a:r>
              <a:rPr lang="en-US" b="1" dirty="0"/>
              <a:t>, and </a:t>
            </a:r>
            <a:r>
              <a:rPr lang="en-US" b="1" dirty="0" smtClean="0"/>
              <a:t>sepsis</a:t>
            </a:r>
          </a:p>
          <a:p>
            <a:endParaRPr lang="en-US" b="1" dirty="0"/>
          </a:p>
          <a:p>
            <a:r>
              <a:rPr lang="en-US" b="1" dirty="0"/>
              <a:t>Perinephric </a:t>
            </a:r>
            <a:r>
              <a:rPr lang="en-US" b="1" dirty="0" smtClean="0"/>
              <a:t>Hematomas</a:t>
            </a:r>
            <a:endParaRPr lang="en-US" dirty="0" smtClean="0"/>
          </a:p>
          <a:p>
            <a:endParaRPr lang="en-US" b="1" dirty="0"/>
          </a:p>
          <a:p>
            <a:r>
              <a:rPr lang="en-US" b="1" dirty="0" smtClean="0"/>
              <a:t>Organ</a:t>
            </a:r>
            <a:r>
              <a:rPr lang="en-US" b="1" dirty="0"/>
              <a:t> </a:t>
            </a:r>
            <a:r>
              <a:rPr lang="en-US" b="1" dirty="0" smtClean="0"/>
              <a:t>Injury like colon and lung</a:t>
            </a:r>
            <a:endParaRPr lang="en-US" dirty="0" smtClean="0"/>
          </a:p>
          <a:p>
            <a:endParaRPr lang="en-US" b="1" dirty="0"/>
          </a:p>
          <a:p>
            <a:r>
              <a:rPr lang="en-US" b="1" dirty="0" smtClean="0"/>
              <a:t>Urinary</a:t>
            </a:r>
            <a:r>
              <a:rPr lang="en-US" b="1" dirty="0"/>
              <a:t> </a:t>
            </a:r>
            <a:r>
              <a:rPr lang="en-US" b="1" dirty="0" smtClean="0"/>
              <a:t>Leakage</a:t>
            </a:r>
            <a:endParaRPr lang="en-US" dirty="0"/>
          </a:p>
          <a:p>
            <a:endParaRPr lang="en-US" dirty="0"/>
          </a:p>
        </p:txBody>
      </p:sp>
      <p:sp>
        <p:nvSpPr>
          <p:cNvPr id="4" name="AutoShape 2" descr="Image result for percutaneous nephrolithoto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Percutaneous Nephrolithotomy Proced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patient suspected to have vesical 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this patient presented with ?</a:t>
            </a:r>
          </a:p>
          <a:p>
            <a:r>
              <a:rPr lang="en-US" dirty="0" smtClean="0"/>
              <a:t>What are the clinical findings ?</a:t>
            </a:r>
          </a:p>
          <a:p>
            <a:r>
              <a:rPr lang="en-US" dirty="0" smtClean="0"/>
              <a:t>How can be presented with?</a:t>
            </a:r>
          </a:p>
          <a:p>
            <a:r>
              <a:rPr lang="en-US" dirty="0" smtClean="0"/>
              <a:t>How you diagnose his/him ? Both investigations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&amp; imaging</a:t>
            </a:r>
          </a:p>
          <a:p>
            <a:r>
              <a:rPr lang="en-US" dirty="0" smtClean="0"/>
              <a:t>What are the treatment options?</a:t>
            </a:r>
          </a:p>
          <a:p>
            <a:endParaRPr lang="en-US" dirty="0"/>
          </a:p>
        </p:txBody>
      </p:sp>
      <p:pic>
        <p:nvPicPr>
          <p:cNvPr id="1026" name="Picture 2" descr="Understanding Bladder Stones | Saint Luke's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907" y="1984246"/>
            <a:ext cx="3181025" cy="303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6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Ultrasound- Vesical Stones</a:t>
            </a:r>
            <a:endParaRPr lang="en-US" b="1" dirty="0"/>
          </a:p>
        </p:txBody>
      </p:sp>
      <p:pic>
        <p:nvPicPr>
          <p:cNvPr id="3074" name="Picture 2" descr="Bladder calculi | Radiology Case | Radiopaedia.or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0270"/>
            <a:ext cx="48263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rinary Bladder Stones – Bladder Calculi: Diagnosis and Treat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900270"/>
            <a:ext cx="47625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3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/>
              <a:t>A 30-year-old male patient with suspicion of left sided </a:t>
            </a:r>
            <a:r>
              <a:rPr lang="en-US" sz="3600" b="1" dirty="0" smtClean="0"/>
              <a:t>ureteric </a:t>
            </a:r>
            <a:r>
              <a:rPr lang="en-US" sz="3600" b="1" dirty="0"/>
              <a:t>stone</a:t>
            </a:r>
            <a:r>
              <a:rPr lang="en-US" sz="3600" b="1" dirty="0" smtClean="0"/>
              <a:t>.</a:t>
            </a:r>
          </a:p>
          <a:p>
            <a:endParaRPr lang="en-US" sz="3600" b="1" dirty="0"/>
          </a:p>
          <a:p>
            <a:r>
              <a:rPr lang="en-US" dirty="0"/>
              <a:t>How could be presented with?</a:t>
            </a:r>
          </a:p>
          <a:p>
            <a:r>
              <a:rPr lang="en-US" dirty="0"/>
              <a:t>How can be treated?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4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KUB- Vesical Stones</a:t>
            </a:r>
            <a:endParaRPr lang="en-US" b="1" dirty="0"/>
          </a:p>
        </p:txBody>
      </p:sp>
      <p:pic>
        <p:nvPicPr>
          <p:cNvPr id="2050" name="Picture 2" descr="Giant Bladder Stone: A Case Report and Literature Review | JMA Journ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0" y="1903445"/>
            <a:ext cx="3609876" cy="46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ladder calculus | Radiology Reference Article | Radiopaedia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926" y="1903445"/>
            <a:ext cx="3458547" cy="46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ladder stone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016" y="1903445"/>
            <a:ext cx="3565784" cy="219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XRay KUB showing a irregular shaped stone | Download Scientific Dia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016" y="4217437"/>
            <a:ext cx="3565784" cy="243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65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cystolitholapexy</a:t>
            </a:r>
            <a:endParaRPr lang="en-US" b="1" dirty="0"/>
          </a:p>
        </p:txBody>
      </p:sp>
      <p:pic>
        <p:nvPicPr>
          <p:cNvPr id="4098" name="Picture 2" descr="Dr Tim Nathan Urology | Cystolitholapax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608" y="2030899"/>
            <a:ext cx="627639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ercutaneous cystolithotripsy is performed through a suprapubic sheath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22" y="1370768"/>
            <a:ext cx="4506686" cy="595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4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Urethral stone</a:t>
            </a:r>
            <a:endParaRPr lang="en-US" b="1" dirty="0"/>
          </a:p>
        </p:txBody>
      </p:sp>
      <p:pic>
        <p:nvPicPr>
          <p:cNvPr id="5122" name="Picture 2" descr="Stone obstructed at the distal urethra Physical examination revealed a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311" y="2174642"/>
            <a:ext cx="4305787" cy="418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Urethral calculus | Radiology Reference Article | Radiopaedia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7" y="2174642"/>
            <a:ext cx="4917232" cy="411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1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370+ Thank You For Your Attention Stock Photos, Pictures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365125"/>
            <a:ext cx="10515600" cy="616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5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History</a:t>
            </a:r>
          </a:p>
          <a:p>
            <a:r>
              <a:rPr lang="en-US" sz="4000" b="1" dirty="0" smtClean="0"/>
              <a:t>Physical Examination</a:t>
            </a:r>
          </a:p>
          <a:p>
            <a:r>
              <a:rPr lang="en-US" sz="4000" b="1" dirty="0" smtClean="0"/>
              <a:t>Investigations</a:t>
            </a:r>
          </a:p>
          <a:p>
            <a:r>
              <a:rPr lang="en-US" sz="4000" b="1" dirty="0" smtClean="0"/>
              <a:t>Imaging</a:t>
            </a:r>
          </a:p>
          <a:p>
            <a:r>
              <a:rPr lang="en-US" sz="4000" b="1" dirty="0" smtClean="0"/>
              <a:t>Treatment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0875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1898099"/>
            <a:ext cx="3984522" cy="381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36" y="1690688"/>
            <a:ext cx="4100052" cy="3981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88" y="1934062"/>
            <a:ext cx="3860800" cy="355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748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" y="1312606"/>
            <a:ext cx="9365225" cy="5117691"/>
          </a:xfrm>
        </p:spPr>
      </p:pic>
    </p:spTree>
    <p:extLst>
      <p:ext uri="{BB962C8B-B14F-4D97-AF65-F5344CB8AC3E}">
        <p14:creationId xmlns:p14="http://schemas.microsoft.com/office/powerpoint/2010/main" val="338873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</a:t>
            </a:r>
          </a:p>
          <a:p>
            <a:r>
              <a:rPr lang="en-US" dirty="0" smtClean="0"/>
              <a:t>Abdominal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30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/>
              <a:t>Investigations 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93145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86" y="1356853"/>
            <a:ext cx="3971541" cy="45819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03" y="1415847"/>
            <a:ext cx="4277033" cy="550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328</Words>
  <Application>Microsoft Office PowerPoint</Application>
  <PresentationFormat>Widescreen</PresentationFormat>
  <Paragraphs>99</Paragraphs>
  <Slides>33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UROLITHIASIS</vt:lpstr>
      <vt:lpstr>Anatomical points</vt:lpstr>
      <vt:lpstr>PowerPoint Presentation</vt:lpstr>
      <vt:lpstr>PowerPoint Presentation</vt:lpstr>
      <vt:lpstr>History</vt:lpstr>
      <vt:lpstr>PowerPoint Presentation</vt:lpstr>
      <vt:lpstr>Examination</vt:lpstr>
      <vt:lpstr>PowerPoint Presentation</vt:lpstr>
      <vt:lpstr>Imaging</vt:lpstr>
      <vt:lpstr>CT scan</vt:lpstr>
      <vt:lpstr>Treatment</vt:lpstr>
      <vt:lpstr>PowerPoint Presentation</vt:lpstr>
      <vt:lpstr>PowerPoint Presentation</vt:lpstr>
      <vt:lpstr>Double J  Stent  (JJ stent)</vt:lpstr>
      <vt:lpstr>Complications of DJ Stents</vt:lpstr>
      <vt:lpstr>Complications of stents</vt:lpstr>
      <vt:lpstr>PowerPoint Presentation</vt:lpstr>
      <vt:lpstr>Another patient has a suspicion of right-sided renal stone </vt:lpstr>
      <vt:lpstr>KUB</vt:lpstr>
      <vt:lpstr>Staghorn Stone on KUB</vt:lpstr>
      <vt:lpstr>PowerPoint Presentation</vt:lpstr>
      <vt:lpstr>Imaging: Ultrasonography</vt:lpstr>
      <vt:lpstr>CT SCAN</vt:lpstr>
      <vt:lpstr>A patient had a history of bariatric surgery 1-year ago What are the causes of developing renal stones? </vt:lpstr>
      <vt:lpstr>PCNL</vt:lpstr>
      <vt:lpstr>PCNL</vt:lpstr>
      <vt:lpstr>Complications of PCNL</vt:lpstr>
      <vt:lpstr>A patient suspected to have vesical stone</vt:lpstr>
      <vt:lpstr>Ultrasound- Vesical Stones</vt:lpstr>
      <vt:lpstr>KUB- Vesical Stones</vt:lpstr>
      <vt:lpstr>cystolitholapexy</vt:lpstr>
      <vt:lpstr>Urethral stone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UROLITHIASIS</dc:title>
  <dc:creator>Windows User</dc:creator>
  <cp:lastModifiedBy>Windows User</cp:lastModifiedBy>
  <cp:revision>46</cp:revision>
  <dcterms:created xsi:type="dcterms:W3CDTF">2024-10-08T18:20:11Z</dcterms:created>
  <dcterms:modified xsi:type="dcterms:W3CDTF">2025-10-13T12:21:41Z</dcterms:modified>
</cp:coreProperties>
</file>